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22"/>
  </p:notesMasterIdLst>
  <p:handoutMasterIdLst>
    <p:handoutMasterId r:id="rId23"/>
  </p:handoutMasterIdLst>
  <p:sldIdLst>
    <p:sldId id="604" r:id="rId7"/>
    <p:sldId id="772" r:id="rId8"/>
    <p:sldId id="773" r:id="rId9"/>
    <p:sldId id="779" r:id="rId10"/>
    <p:sldId id="780" r:id="rId11"/>
    <p:sldId id="771" r:id="rId12"/>
    <p:sldId id="700" r:id="rId13"/>
    <p:sldId id="774" r:id="rId14"/>
    <p:sldId id="775" r:id="rId15"/>
    <p:sldId id="776" r:id="rId16"/>
    <p:sldId id="781" r:id="rId17"/>
    <p:sldId id="782" r:id="rId18"/>
    <p:sldId id="783" r:id="rId19"/>
    <p:sldId id="778" r:id="rId20"/>
    <p:sldId id="777" r:id="rId2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EC5EEB7-80D3-CAF7-5669-AEFB32B5FD96}" name="Margo Williams" initials="MW" userId="S::mwill179@jh.edu::3f9a4d7e-4de5-41cc-aba8-5e890eb64fca" providerId="AD"/>
  <p188:author id="{F80500CD-539C-D3DB-B041-120EAFAAFBE3}" name="Ariel Gunn" initials="AG" userId="S::agunn5@jh.edu::2781d6a2-a77f-40df-8f04-03c2fc2d03ba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8FDE"/>
    <a:srgbClr val="F1C400"/>
    <a:srgbClr val="A15A95"/>
    <a:srgbClr val="CF4520"/>
    <a:srgbClr val="092C74"/>
    <a:srgbClr val="E0E0E0"/>
    <a:srgbClr val="68ACE5"/>
    <a:srgbClr val="0072CE"/>
    <a:srgbClr val="009B77"/>
    <a:srgbClr val="FFF9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4" autoAdjust="0"/>
    <p:restoredTop sz="96301" autoAdjust="0"/>
  </p:normalViewPr>
  <p:slideViewPr>
    <p:cSldViewPr snapToGrid="0" showGuides="1">
      <p:cViewPr varScale="1">
        <p:scale>
          <a:sx n="140" d="100"/>
          <a:sy n="140" d="100"/>
        </p:scale>
        <p:origin x="810" y="126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-3289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holas Zayfman" userId="febdf745dc9654b9" providerId="LiveId" clId="{93B7E7D8-CD49-47F0-9292-75E06EB61C7D}"/>
    <pc:docChg chg="modSld">
      <pc:chgData name="Nicholas Zayfman" userId="febdf745dc9654b9" providerId="LiveId" clId="{93B7E7D8-CD49-47F0-9292-75E06EB61C7D}" dt="2025-12-05T01:37:49.260" v="7" actId="20577"/>
      <pc:docMkLst>
        <pc:docMk/>
      </pc:docMkLst>
      <pc:sldChg chg="modSp mod">
        <pc:chgData name="Nicholas Zayfman" userId="febdf745dc9654b9" providerId="LiveId" clId="{93B7E7D8-CD49-47F0-9292-75E06EB61C7D}" dt="2025-12-05T01:37:49.260" v="7" actId="20577"/>
        <pc:sldMkLst>
          <pc:docMk/>
          <pc:sldMk cId="2208323800" sldId="604"/>
        </pc:sldMkLst>
        <pc:spChg chg="mod">
          <ac:chgData name="Nicholas Zayfman" userId="febdf745dc9654b9" providerId="LiveId" clId="{93B7E7D8-CD49-47F0-9292-75E06EB61C7D}" dt="2025-12-05T01:37:49.260" v="7" actId="20577"/>
          <ac:spMkLst>
            <pc:docMk/>
            <pc:sldMk cId="2208323800" sldId="604"/>
            <ac:spMk id="8" creationId="{A6076286-1248-4513-8951-8BAA95505598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12/4/2025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12/4/2025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>
            <a:extLst>
              <a:ext uri="{FF2B5EF4-FFF2-40B4-BE49-F238E27FC236}">
                <a16:creationId xmlns:a16="http://schemas.microsoft.com/office/drawing/2014/main" id="{268DE600-90A7-4B6B-BFFA-EA2C6E807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0" y="0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610272-EE8A-4752-A390-42C726F6D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9" t="29483" r="13581" b="28303"/>
          <a:stretch/>
        </p:blipFill>
        <p:spPr>
          <a:xfrm>
            <a:off x="6298808" y="447090"/>
            <a:ext cx="2377440" cy="62142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>
            <a:extLst>
              <a:ext uri="{FF2B5EF4-FFF2-40B4-BE49-F238E27FC236}">
                <a16:creationId xmlns:a16="http://schemas.microsoft.com/office/drawing/2014/main" id="{61522A75-C6E1-4A35-AEF4-3058F787B0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290" y="-1501835"/>
            <a:ext cx="8085415" cy="87618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Copyright The Johns Hopkins University 2024. All rights reserved.</a:t>
            </a:r>
          </a:p>
        </p:txBody>
      </p:sp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6855C648-89BA-05DB-FBE4-06DECEF5D9D4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23" t="7786" r="6323" b="18463"/>
          <a:stretch/>
        </p:blipFill>
        <p:spPr bwMode="auto">
          <a:xfrm>
            <a:off x="0" y="0"/>
            <a:ext cx="9143999" cy="514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WSE Logo">
            <a:extLst>
              <a:ext uri="{FF2B5EF4-FFF2-40B4-BE49-F238E27FC236}">
                <a16:creationId xmlns:a16="http://schemas.microsoft.com/office/drawing/2014/main" id="{73EE76B3-19B8-4A4F-9962-98EBF35D9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42" t="22639" r="15939" b="21111"/>
          <a:stretch/>
        </p:blipFill>
        <p:spPr>
          <a:xfrm>
            <a:off x="2584969" y="1417162"/>
            <a:ext cx="3974062" cy="230917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2989545" y="4719637"/>
            <a:ext cx="3164903" cy="217090"/>
          </a:xfrm>
          <a:prstGeom prst="rect">
            <a:avLst/>
          </a:prstGeom>
          <a:solidFill>
            <a:schemeClr val="tx2"/>
          </a:solidFill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</a:t>
            </a:r>
            <a:r>
              <a:rPr lang="en-US" sz="875">
                <a:solidFill>
                  <a:schemeClr val="bg1"/>
                </a:solidFill>
                <a:latin typeface="Arial"/>
                <a:cs typeface="Arial"/>
              </a:rPr>
              <a:t>University 2025, </a:t>
            </a:r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6111DEAC-5DA3-40FB-8328-493BB53C3D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1722" y="972475"/>
            <a:ext cx="3575013" cy="927216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 userDrawn="1"/>
        </p:nvSpPr>
        <p:spPr>
          <a:xfrm>
            <a:off x="910668" y="1899691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762663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22" name="Picture Citation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94076" y="2757901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69516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3063024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3064359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4" name="WSE logo">
            <a:extLst>
              <a:ext uri="{FF2B5EF4-FFF2-40B4-BE49-F238E27FC236}">
                <a16:creationId xmlns:a16="http://schemas.microsoft.com/office/drawing/2014/main" id="{AD37F1B9-E29E-4BAD-9584-2A9287180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0" name="Title">
            <a:extLst>
              <a:ext uri="{FF2B5EF4-FFF2-40B4-BE49-F238E27FC236}">
                <a16:creationId xmlns:a16="http://schemas.microsoft.com/office/drawing/2014/main" id="{0DC1BC56-1CC3-46DB-9AF3-0ABE9C7B5C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2509" y="368595"/>
            <a:ext cx="4682835" cy="867165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44340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tx2"/>
              </a:buClr>
              <a:defRPr sz="1600"/>
            </a:lvl3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240632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2011" y="1612107"/>
            <a:ext cx="8339978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398467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28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240632"/>
            <a:ext cx="9144000" cy="2743200"/>
          </a:xfrm>
          <a:prstGeom prst="rect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400" b="0" i="0" u="none" strike="noStrike" kern="120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8D7605-D747-2A44-A3F6-03925D5D4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46" y="1500379"/>
            <a:ext cx="8678926" cy="2199262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398467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71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240632"/>
            <a:ext cx="9144000" cy="2743200"/>
          </a:xfrm>
          <a:prstGeom prst="rect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400" b="0" i="0" u="none" strike="noStrike" kern="120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8D7605-D747-2A44-A3F6-03925D5D4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46" y="1500379"/>
            <a:ext cx="8678926" cy="2199262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398467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350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22954" y="2421798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8241E8AA-7C6C-4211-943F-08C05083C9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33748" y="1552353"/>
            <a:ext cx="4953052" cy="867606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rgbClr val="092C74"/>
                </a:solidFill>
              </a:defRPr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sp>
        <p:nvSpPr>
          <p:cNvPr id="18" name="Picture Citation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1" name="WSE logo">
            <a:extLst>
              <a:ext uri="{FF2B5EF4-FFF2-40B4-BE49-F238E27FC236}">
                <a16:creationId xmlns:a16="http://schemas.microsoft.com/office/drawing/2014/main" id="{72AF7E56-FAB2-4B4F-84DF-5DD134D27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31B6ABB6-9249-43D4-9BFB-1F42958AF6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9437" y="148856"/>
            <a:ext cx="3588328" cy="869463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6720" y="1018847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20" name="Picture 1 Citation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6928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9" name="Picture 2 Citation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7" name="WSE logo">
            <a:extLst>
              <a:ext uri="{FF2B5EF4-FFF2-40B4-BE49-F238E27FC236}">
                <a16:creationId xmlns:a16="http://schemas.microsoft.com/office/drawing/2014/main" id="{35AF0EDF-51BB-4438-8F46-7DF1B21E6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99237"/>
            <a:ext cx="4581006" cy="865424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185CA7AE-7686-4662-B756-DCF209F587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 dirty="0"/>
              <a:t>Click to </a:t>
            </a:r>
            <a:r>
              <a:rPr lang="en-US" noProof="0"/>
              <a:t>add title</a:t>
            </a:r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7" name="Icon">
            <a:extLst>
              <a:ext uri="{FF2B5EF4-FFF2-40B4-BE49-F238E27FC236}">
                <a16:creationId xmlns:a16="http://schemas.microsoft.com/office/drawing/2014/main" id="{FE8CABBD-9B77-4E67-9A9B-7336CC8B41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092C7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quote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quote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0877" y="360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rgbClr val="002D7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2E7280-E0EB-D34E-ACCA-E3CD48433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6553" y="1757825"/>
            <a:ext cx="3941378" cy="1700078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0877" y="360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241261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AE8B6D00-0CE5-4F77-A502-4776F085A5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8" name="Picture 1 Citation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112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  <a:lvl3pPr marL="914400" indent="-228600">
              <a:defRPr sz="10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9" name="Picture 2 Citation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112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0" name="Picture 3 Citation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1" name="Picture 4 Citation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rgbClr val="092C74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rgbClr val="092C74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ight Blue Call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400" b="0" i="0" u="none" strike="noStrike" kern="120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B22E3D-8576-D248-8FD1-C324D7DFE63C}"/>
              </a:ext>
            </a:extLst>
          </p:cNvPr>
          <p:cNvSpPr/>
          <p:nvPr userDrawn="1"/>
        </p:nvSpPr>
        <p:spPr>
          <a:xfrm>
            <a:off x="3342290" y="1600200"/>
            <a:ext cx="5801710" cy="19431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6028B7-D1DD-4A43-98BB-B15FB8015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3887" y="1821512"/>
            <a:ext cx="5472968" cy="1500475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>
              <a:defRPr sz="16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253382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3419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1884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0B81A465-587E-44B8-B00B-02F8C2007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9969320-F42D-4BA1-8841-D6ABE618C3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78803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3669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53D41192-9C77-467F-9EF0-3D499A093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FD5D22EA-DA0F-4003-95BD-68EF68F107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6CB826C5-83CA-46C3-BD25-55E75A1EF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">
            <a:extLst>
              <a:ext uri="{FF2B5EF4-FFF2-40B4-BE49-F238E27FC236}">
                <a16:creationId xmlns:a16="http://schemas.microsoft.com/office/drawing/2014/main" id="{7AA35A02-5774-42F0-A1FA-B29AFC5020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7"/>
            <a:ext cx="8085415" cy="857543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20DC7941-9718-4A82-83B9-1DDFA28D5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">
            <a:extLst>
              <a:ext uri="{FF2B5EF4-FFF2-40B4-BE49-F238E27FC236}">
                <a16:creationId xmlns:a16="http://schemas.microsoft.com/office/drawing/2014/main" id="{95812EB8-9C15-3D45-A153-203E42E985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51" y="107119"/>
            <a:ext cx="8088983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0352" y="1389888"/>
            <a:ext cx="8096622" cy="1523999"/>
          </a:xfrm>
          <a:prstGeom prst="rect">
            <a:avLst/>
          </a:prstGeom>
          <a:ln w="6350">
            <a:noFill/>
          </a:ln>
        </p:spPr>
        <p:txBody>
          <a:bodyPr>
            <a:noAutofit/>
          </a:bodyPr>
          <a:lstStyle>
            <a:lvl1pPr marL="231775" indent="-231775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30188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0351" y="3058846"/>
            <a:ext cx="8088983" cy="1523999"/>
          </a:xfrm>
          <a:prstGeom prst="rect">
            <a:avLst/>
          </a:prstGeom>
          <a:ln w="6350">
            <a:noFill/>
          </a:ln>
        </p:spPr>
        <p:txBody>
          <a:bodyPr>
            <a:noAutofit/>
          </a:bodyPr>
          <a:lstStyle>
            <a:lvl1pPr marL="231775" indent="-231775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marR="0" indent="-230188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92C74"/>
              </a:buClr>
              <a:buSzTx/>
              <a:buFont typeface="Courier New" panose="02070309020205020404" pitchFamily="49" charset="0"/>
              <a:buChar char="o"/>
              <a:tabLst/>
              <a:defRPr sz="1600"/>
            </a:lvl2pPr>
            <a:lvl3pPr marL="914400" indent="-228600">
              <a:buClr>
                <a:srgbClr val="092C74"/>
              </a:buClr>
              <a:buFont typeface="Arial" panose="020B0604020202020204" pitchFamily="34" charset="0"/>
              <a:buChar char="•"/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1"/>
            <a:endParaRPr lang="en-US" dirty="0"/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64228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">
            <a:extLst>
              <a:ext uri="{FF2B5EF4-FFF2-40B4-BE49-F238E27FC236}">
                <a16:creationId xmlns:a16="http://schemas.microsoft.com/office/drawing/2014/main" id="{295453A6-EC5B-4B81-81A5-76D3459C42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8" name="WSE logo">
            <a:extLst>
              <a:ext uri="{FF2B5EF4-FFF2-40B4-BE49-F238E27FC236}">
                <a16:creationId xmlns:a16="http://schemas.microsoft.com/office/drawing/2014/main" id="{80F1C36A-58C0-4A77-B709-5E152A98E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">
            <a:extLst>
              <a:ext uri="{FF2B5EF4-FFF2-40B4-BE49-F238E27FC236}">
                <a16:creationId xmlns:a16="http://schemas.microsoft.com/office/drawing/2014/main" id="{562DE9AC-3143-4C46-8BEE-302ABA5A65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/>
              <a:t>Click to add bullets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/>
              <a:t>Click to add bullets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4AD5310A-E63C-46AA-841F-B738FFBFC0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7" name="WSE logo">
            <a:extLst>
              <a:ext uri="{FF2B5EF4-FFF2-40B4-BE49-F238E27FC236}">
                <a16:creationId xmlns:a16="http://schemas.microsoft.com/office/drawing/2014/main" id="{2EF39E04-01D7-4A82-82EA-2710EF2F1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41763441-4DFB-415A-8FDD-F25000B422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9437" y="212651"/>
            <a:ext cx="3706784" cy="86846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1480" y="1083327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6" name="Picture Citation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" name="Page Number">
            <a:extLst>
              <a:ext uri="{FF2B5EF4-FFF2-40B4-BE49-F238E27FC236}">
                <a16:creationId xmlns:a16="http://schemas.microsoft.com/office/drawing/2014/main" id="{AD80480C-BCE4-F8AE-1888-D35CDB29D6DE}"/>
              </a:ext>
            </a:extLst>
          </p:cNvPr>
          <p:cNvSpPr txBox="1"/>
          <p:nvPr userDrawn="1"/>
        </p:nvSpPr>
        <p:spPr>
          <a:xfrm>
            <a:off x="-400049" y="4895931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">
            <a:extLst>
              <a:ext uri="{FF2B5EF4-FFF2-40B4-BE49-F238E27FC236}">
                <a16:creationId xmlns:a16="http://schemas.microsoft.com/office/drawing/2014/main" id="{22286680-84B1-468A-8675-164CE43931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80016" y="212650"/>
            <a:ext cx="3706784" cy="869809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rgbClr val="092C74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8" name="Picture Citation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>
                <a:solidFill>
                  <a:srgbClr val="092C74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47488" y="1083767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rgbClr val="092C74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rgbClr val="092C74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">
            <a:extLst>
              <a:ext uri="{FF2B5EF4-FFF2-40B4-BE49-F238E27FC236}">
                <a16:creationId xmlns:a16="http://schemas.microsoft.com/office/drawing/2014/main" id="{3FC4CE32-48E2-3B4B-A344-FA1B60CC37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919" y="1125404"/>
            <a:ext cx="3587994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3919" y="1732115"/>
            <a:ext cx="3587995" cy="2955829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7263" y="1121733"/>
            <a:ext cx="3587994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7263" y="1732115"/>
            <a:ext cx="3587995" cy="2955829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20DC7941-9718-4A82-83B9-1DDFA28D5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96908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">
            <a:extLst>
              <a:ext uri="{FF2B5EF4-FFF2-40B4-BE49-F238E27FC236}">
                <a16:creationId xmlns:a16="http://schemas.microsoft.com/office/drawing/2014/main" id="{B452B98A-49AE-D745-88D4-EBD54A1A32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0" y="1190555"/>
            <a:ext cx="2498103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1820193"/>
            <a:ext cx="2498103" cy="2742283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7" y="1190555"/>
            <a:ext cx="2498103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1820193"/>
            <a:ext cx="2498103" cy="2742283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5" y="1190555"/>
            <a:ext cx="2498103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1820193"/>
            <a:ext cx="2498103" cy="2742283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8" name="WSE logo">
            <a:extLst>
              <a:ext uri="{FF2B5EF4-FFF2-40B4-BE49-F238E27FC236}">
                <a16:creationId xmlns:a16="http://schemas.microsoft.com/office/drawing/2014/main" id="{80F1C36A-58C0-4A77-B709-5E152A98E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2834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E5F8C0C4-F46E-7C48-AC3A-8898F331F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147734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585735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132682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570683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132682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570683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132682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570683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7505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A42F6F62-4CCC-134C-94B4-C90A17781E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6245" y="1158793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8" name="Table or Image">
            <a:extLst>
              <a:ext uri="{FF2B5EF4-FFF2-40B4-BE49-F238E27FC236}">
                <a16:creationId xmlns:a16="http://schemas.microsoft.com/office/drawing/2014/main" id="{DDD4E2F5-1A81-4241-9AE5-D5CFB69EC292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36245" y="1585735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940518" y="117737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9" name="Table or Image">
            <a:extLst>
              <a:ext uri="{FF2B5EF4-FFF2-40B4-BE49-F238E27FC236}">
                <a16:creationId xmlns:a16="http://schemas.microsoft.com/office/drawing/2014/main" id="{F77511AE-C7BF-5C49-A300-0159E6B307C6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1940518" y="1585735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55301" y="116144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0" name="Table or Image">
            <a:extLst>
              <a:ext uri="{FF2B5EF4-FFF2-40B4-BE49-F238E27FC236}">
                <a16:creationId xmlns:a16="http://schemas.microsoft.com/office/drawing/2014/main" id="{DA770E6D-EA2A-544D-B9F7-A7FC458B64A0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3755301" y="1585734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612124" y="115635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1" name="Table or Image">
            <a:extLst>
              <a:ext uri="{FF2B5EF4-FFF2-40B4-BE49-F238E27FC236}">
                <a16:creationId xmlns:a16="http://schemas.microsoft.com/office/drawing/2014/main" id="{61CE47B8-4BB9-A84E-869C-30790EAB0AC1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5612124" y="1577526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22" name="Item 4 Title">
            <a:extLst>
              <a:ext uri="{FF2B5EF4-FFF2-40B4-BE49-F238E27FC236}">
                <a16:creationId xmlns:a16="http://schemas.microsoft.com/office/drawing/2014/main" id="{73A9FB82-86AB-A14D-B614-A001BB31BF3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458437" y="115635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3" name="Table or Image">
            <a:extLst>
              <a:ext uri="{FF2B5EF4-FFF2-40B4-BE49-F238E27FC236}">
                <a16:creationId xmlns:a16="http://schemas.microsoft.com/office/drawing/2014/main" id="{F17C3906-CD72-3449-B9D3-E90ED24E9D2A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7458437" y="1577525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558551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778FCE4-C62E-45FA-8069-17E0CDE136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5" name="WSE logo">
            <a:extLst>
              <a:ext uri="{FF2B5EF4-FFF2-40B4-BE49-F238E27FC236}">
                <a16:creationId xmlns:a16="http://schemas.microsoft.com/office/drawing/2014/main" id="{19FC6418-4FC7-4934-8CD1-E5AF55A2D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Image - Simpl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107119"/>
            <a:ext cx="8152880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0352" y="1389888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389888"/>
            <a:ext cx="4114800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25914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3419849-0545-4B89-A5B7-FF533AE494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C83FCD4E-D545-4E7C-8444-5C2049042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">
            <a:extLst>
              <a:ext uri="{FF2B5EF4-FFF2-40B4-BE49-F238E27FC236}">
                <a16:creationId xmlns:a16="http://schemas.microsoft.com/office/drawing/2014/main" id="{7E539BF3-9B27-418B-9CEE-4FF35DD5CE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50669"/>
            <a:ext cx="8085415" cy="813991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38" name="WSE logo">
            <a:extLst>
              <a:ext uri="{FF2B5EF4-FFF2-40B4-BE49-F238E27FC236}">
                <a16:creationId xmlns:a16="http://schemas.microsoft.com/office/drawing/2014/main" id="{933E971C-40DA-474D-96B8-B83B54C0B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9A560EA5-1934-452F-B7DA-9D16BD1F8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3" name="WSE logo">
            <a:extLst>
              <a:ext uri="{FF2B5EF4-FFF2-40B4-BE49-F238E27FC236}">
                <a16:creationId xmlns:a16="http://schemas.microsoft.com/office/drawing/2014/main" id="{C1400C22-623A-4FAB-86C9-A0AE2AD8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">
            <a:extLst>
              <a:ext uri="{FF2B5EF4-FFF2-40B4-BE49-F238E27FC236}">
                <a16:creationId xmlns:a16="http://schemas.microsoft.com/office/drawing/2014/main" id="{0301AFB8-AD89-4017-8E38-5FA5A13A15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33" name="WSE logo">
            <a:extLst>
              <a:ext uri="{FF2B5EF4-FFF2-40B4-BE49-F238E27FC236}">
                <a16:creationId xmlns:a16="http://schemas.microsoft.com/office/drawing/2014/main" id="{5183B704-1ED3-426C-B12C-6BD74D72F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or Proces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C5CE5-BF88-EC4B-A5BB-C91694E1B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712" y="59798"/>
            <a:ext cx="8096246" cy="942358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056D86C-B76F-7D41-865B-669A58A40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B7C9E05-905F-4239-BA70-7805F39E253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252413" y="1257854"/>
            <a:ext cx="8366125" cy="362209"/>
          </a:xfrm>
          <a:prstGeom prst="rect">
            <a:avLst/>
          </a:prstGeom>
          <a:solidFill>
            <a:schemeClr val="bg2"/>
          </a:solidFill>
        </p:spPr>
        <p:txBody>
          <a:bodyPr/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caption</a:t>
            </a:r>
          </a:p>
        </p:txBody>
      </p:sp>
      <p:grpSp>
        <p:nvGrpSpPr>
          <p:cNvPr id="46" name="Group 45" descr="Timeline image">
            <a:extLst>
              <a:ext uri="{FF2B5EF4-FFF2-40B4-BE49-F238E27FC236}">
                <a16:creationId xmlns:a16="http://schemas.microsoft.com/office/drawing/2014/main" id="{12EE74DF-9333-4546-8B0E-F0FCE41F51A0}"/>
              </a:ext>
            </a:extLst>
          </p:cNvPr>
          <p:cNvGrpSpPr/>
          <p:nvPr userDrawn="1"/>
        </p:nvGrpSpPr>
        <p:grpSpPr>
          <a:xfrm>
            <a:off x="149313" y="2937932"/>
            <a:ext cx="8818280" cy="394138"/>
            <a:chOff x="149313" y="2937932"/>
            <a:chExt cx="8818280" cy="394138"/>
          </a:xfrm>
        </p:grpSpPr>
        <p:sp>
          <p:nvSpPr>
            <p:cNvPr id="4" name="Right Arrow 3">
              <a:extLst>
                <a:ext uri="{FF2B5EF4-FFF2-40B4-BE49-F238E27FC236}">
                  <a16:creationId xmlns:a16="http://schemas.microsoft.com/office/drawing/2014/main" id="{8F8E5DEB-0CA8-7C40-9940-93D22D3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49313" y="2937932"/>
              <a:ext cx="8818280" cy="394138"/>
            </a:xfrm>
            <a:prstGeom prst="rightArrow">
              <a:avLst/>
            </a:prstGeom>
            <a:solidFill>
              <a:srgbClr val="0B2D7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B33E08E7-D1BF-8A47-9C1F-7E6E6F13D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61676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B425AC6-6A04-2540-873A-C34F74153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905964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BFDF4F6-7F79-2E4D-A0A1-3DCFEC7CD0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160762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DECA228-EC9A-4E43-9304-017BEA28D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405050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E957417-2040-534F-8BB0-66A9FC17B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589693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01EAEE-2200-4047-AC6E-D68F83AC9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838579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5053514-B4E5-7649-9105-BD559F8A4F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057411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</p:grpSp>
      <p:sp>
        <p:nvSpPr>
          <p:cNvPr id="32" name="Table or Image">
            <a:extLst>
              <a:ext uri="{FF2B5EF4-FFF2-40B4-BE49-F238E27FC236}">
                <a16:creationId xmlns:a16="http://schemas.microsoft.com/office/drawing/2014/main" id="{B55C9193-8997-F045-A5BC-B8BDD1896AE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251856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 algn="l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Table or Image">
            <a:extLst>
              <a:ext uri="{FF2B5EF4-FFF2-40B4-BE49-F238E27FC236}">
                <a16:creationId xmlns:a16="http://schemas.microsoft.com/office/drawing/2014/main" id="{49945C77-72E2-A747-BC22-94D2E7C0C3AB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487766" y="3453795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able or Image">
            <a:extLst>
              <a:ext uri="{FF2B5EF4-FFF2-40B4-BE49-F238E27FC236}">
                <a16:creationId xmlns:a16="http://schemas.microsoft.com/office/drawing/2014/main" id="{68532B39-F878-4F4A-8FB7-1E4ABE4E43AE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2710216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able or Image">
            <a:extLst>
              <a:ext uri="{FF2B5EF4-FFF2-40B4-BE49-F238E27FC236}">
                <a16:creationId xmlns:a16="http://schemas.microsoft.com/office/drawing/2014/main" id="{5987319A-6708-164D-B069-C9A27D3CF99D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3939395" y="345133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Table or Image">
            <a:extLst>
              <a:ext uri="{FF2B5EF4-FFF2-40B4-BE49-F238E27FC236}">
                <a16:creationId xmlns:a16="http://schemas.microsoft.com/office/drawing/2014/main" id="{03B445B3-CA64-E748-8A75-A4006779359D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5168576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able or Image">
            <a:extLst>
              <a:ext uri="{FF2B5EF4-FFF2-40B4-BE49-F238E27FC236}">
                <a16:creationId xmlns:a16="http://schemas.microsoft.com/office/drawing/2014/main" id="{01884091-B2D7-4C45-86BC-7D4F74E79C27}"/>
              </a:ext>
            </a:extLst>
          </p:cNvPr>
          <p:cNvSpPr>
            <a:spLocks noGrp="1"/>
          </p:cNvSpPr>
          <p:nvPr>
            <p:ph sz="quarter" idx="45" hasCustomPrompt="1"/>
          </p:nvPr>
        </p:nvSpPr>
        <p:spPr>
          <a:xfrm>
            <a:off x="6397756" y="345133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able or Image">
            <a:extLst>
              <a:ext uri="{FF2B5EF4-FFF2-40B4-BE49-F238E27FC236}">
                <a16:creationId xmlns:a16="http://schemas.microsoft.com/office/drawing/2014/main" id="{BCCA4455-3AE1-1943-AD67-2A4DFA99E393}"/>
              </a:ext>
            </a:extLst>
          </p:cNvPr>
          <p:cNvSpPr>
            <a:spLocks noGrp="1"/>
          </p:cNvSpPr>
          <p:nvPr>
            <p:ph sz="quarter" idx="46" hasCustomPrompt="1"/>
          </p:nvPr>
        </p:nvSpPr>
        <p:spPr>
          <a:xfrm>
            <a:off x="7585928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Citation">
            <a:extLst>
              <a:ext uri="{FF2B5EF4-FFF2-40B4-BE49-F238E27FC236}">
                <a16:creationId xmlns:a16="http://schemas.microsoft.com/office/drawing/2014/main" id="{DEE35AFB-A4A5-BF4E-9555-0CBD73E0D70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116256" y="4581310"/>
            <a:ext cx="6744017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lang="en-US" sz="1050" b="0" i="0" u="none" strike="noStrike" smtClean="0">
                <a:effectLst/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Adapted/Reprinted from [APA reference].</a:t>
            </a:r>
          </a:p>
        </p:txBody>
      </p:sp>
      <p:pic>
        <p:nvPicPr>
          <p:cNvPr id="27" name="WSE logo">
            <a:extLst>
              <a:ext uri="{FF2B5EF4-FFF2-40B4-BE49-F238E27FC236}">
                <a16:creationId xmlns:a16="http://schemas.microsoft.com/office/drawing/2014/main" id="{978592AB-D8FE-E649-9B9F-6BB4F13FB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29" name="Page Number">
            <a:extLst>
              <a:ext uri="{FF2B5EF4-FFF2-40B4-BE49-F238E27FC236}">
                <a16:creationId xmlns:a16="http://schemas.microsoft.com/office/drawing/2014/main" id="{5B0C4C21-CAD5-874E-9CB4-3D5DA2A82B8E}"/>
              </a:ext>
            </a:extLst>
          </p:cNvPr>
          <p:cNvSpPr txBox="1"/>
          <p:nvPr userDrawn="1"/>
        </p:nvSpPr>
        <p:spPr>
          <a:xfrm>
            <a:off x="8133198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983187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8C10952F-BEB3-4B15-B210-69BD49BEFC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8" name="WSE logo">
            <a:extLst>
              <a:ext uri="{FF2B5EF4-FFF2-40B4-BE49-F238E27FC236}">
                <a16:creationId xmlns:a16="http://schemas.microsoft.com/office/drawing/2014/main" id="{0CEDB7AD-CD61-4E2F-A8BB-6836F873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688A55F-975D-4F71-93A6-A10CD71A82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23189"/>
            <a:ext cx="8085415" cy="841471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D2618F72-DEAB-49F5-8AE3-9710A790B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ullets and Image - Simpl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107119"/>
            <a:ext cx="8152880" cy="857542"/>
          </a:xfrm>
          <a:prstGeom prst="rect">
            <a:avLst/>
          </a:prstGeom>
        </p:spPr>
        <p:txBody>
          <a:bodyPr anchor="b"/>
          <a:lstStyle>
            <a:lvl1pPr>
              <a:defRPr sz="3000" b="1" i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Picture">
            <a:extLst>
              <a:ext uri="{FF2B5EF4-FFF2-40B4-BE49-F238E27FC236}">
                <a16:creationId xmlns:a16="http://schemas.microsoft.com/office/drawing/2014/main" id="{4884B21B-478C-4C01-9996-0F72AC03614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522711" y="1389888"/>
            <a:ext cx="3921623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Citation">
            <a:extLst>
              <a:ext uri="{FF2B5EF4-FFF2-40B4-BE49-F238E27FC236}">
                <a16:creationId xmlns:a16="http://schemas.microsoft.com/office/drawing/2014/main" id="{47FB68FD-CDA4-408D-A343-8A86DF16AEA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017538" y="4585070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765176" y="1389888"/>
            <a:ext cx="3921623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92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s and Image - Simpl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E64E24-CAF0-4D23-BB2F-41C411BEFB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52" y="107118"/>
            <a:ext cx="8164088" cy="858505"/>
          </a:xfrm>
          <a:prstGeom prst="rect">
            <a:avLst/>
          </a:prstGeom>
        </p:spPr>
        <p:txBody>
          <a:bodyPr anchor="b"/>
          <a:lstStyle>
            <a:lvl1pPr>
              <a:defRPr sz="3000" b="1" i="0" u="none">
                <a:solidFill>
                  <a:srgbClr val="092C74"/>
                </a:solidFill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add title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2D72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14925" y="1272248"/>
            <a:ext cx="3571875" cy="3174967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" y="1272249"/>
            <a:ext cx="4114800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827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Imag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">
            <a:extLst>
              <a:ext uri="{FF2B5EF4-FFF2-40B4-BE49-F238E27FC236}">
                <a16:creationId xmlns:a16="http://schemas.microsoft.com/office/drawing/2014/main" id="{B9D2BC59-BAA9-4F86-A1D2-5D980B71B6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289" y="328403"/>
            <a:ext cx="3131127" cy="119268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BBCBD4-734B-4675-AF6F-AADF5D7D0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3176" y="152108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Bullets">
            <a:extLst>
              <a:ext uri="{FF2B5EF4-FFF2-40B4-BE49-F238E27FC236}">
                <a16:creationId xmlns:a16="http://schemas.microsoft.com/office/drawing/2014/main" id="{193BA231-D4D9-4495-ABB3-778FD8DA042C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395289" y="1838548"/>
            <a:ext cx="3131127" cy="266898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4675" indent="-23177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265A9C31-C8EA-436B-A2CE-0C7EF8C1A1C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69762" y="0"/>
            <a:ext cx="5074238" cy="5143500"/>
          </a:xfrm>
          <a:custGeom>
            <a:avLst/>
            <a:gdLst>
              <a:gd name="connsiteX0" fmla="*/ 0 w 5965370"/>
              <a:gd name="connsiteY0" fmla="*/ 0 h 6858000"/>
              <a:gd name="connsiteX1" fmla="*/ 5965370 w 5965370"/>
              <a:gd name="connsiteY1" fmla="*/ 0 h 6858000"/>
              <a:gd name="connsiteX2" fmla="*/ 5965370 w 5965370"/>
              <a:gd name="connsiteY2" fmla="*/ 6858000 h 6858000"/>
              <a:gd name="connsiteX3" fmla="*/ 0 w 596537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5370" h="6858000">
                <a:moveTo>
                  <a:pt x="0" y="0"/>
                </a:moveTo>
                <a:lnTo>
                  <a:pt x="5965370" y="0"/>
                </a:lnTo>
                <a:lnTo>
                  <a:pt x="596537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6" name="Picture Citation">
            <a:extLst>
              <a:ext uri="{FF2B5EF4-FFF2-40B4-BE49-F238E27FC236}">
                <a16:creationId xmlns:a16="http://schemas.microsoft.com/office/drawing/2014/main" id="{EE8084E3-8476-4A31-8838-95D56C1C999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77459" y="488400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111069FF-2DBD-453E-A62E-A87DF2CF2FB0}"/>
              </a:ext>
            </a:extLst>
          </p:cNvPr>
          <p:cNvSpPr txBox="1"/>
          <p:nvPr userDrawn="1"/>
        </p:nvSpPr>
        <p:spPr>
          <a:xfrm>
            <a:off x="-400049" y="4895931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8630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able o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">
            <a:extLst>
              <a:ext uri="{FF2B5EF4-FFF2-40B4-BE49-F238E27FC236}">
                <a16:creationId xmlns:a16="http://schemas.microsoft.com/office/drawing/2014/main" id="{70285FB5-8EF0-4290-82AE-0E7D18F5E1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70550E0-BE9C-4243-B6E1-D36E23EBA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2" name="WSE logo">
            <a:extLst>
              <a:ext uri="{FF2B5EF4-FFF2-40B4-BE49-F238E27FC236}">
                <a16:creationId xmlns:a16="http://schemas.microsoft.com/office/drawing/2014/main" id="{3A47A697-B777-4F7D-815F-EDBEC2B3E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137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26" Type="http://schemas.openxmlformats.org/officeDocument/2006/relationships/slideLayout" Target="../slideLayouts/slideLayout45.xml"/><Relationship Id="rId3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40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44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slideLayout" Target="../slideLayouts/slideLayout39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24" Type="http://schemas.openxmlformats.org/officeDocument/2006/relationships/slideLayout" Target="../slideLayouts/slideLayout43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42.xml"/><Relationship Id="rId28" Type="http://schemas.openxmlformats.org/officeDocument/2006/relationships/theme" Target="../theme/theme3.xml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slideLayout" Target="../slideLayouts/slideLayout41.xml"/><Relationship Id="rId27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4126" r:id="rId3"/>
    <p:sldLayoutId id="2147484035" r:id="rId4"/>
    <p:sldLayoutId id="2147484122" r:id="rId5"/>
    <p:sldLayoutId id="2147484120" r:id="rId6"/>
    <p:sldLayoutId id="2147484121" r:id="rId7"/>
    <p:sldLayoutId id="2147484123" r:id="rId8"/>
    <p:sldLayoutId id="2147483959" r:id="rId9"/>
    <p:sldLayoutId id="2147483964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34" r:id="rId3"/>
    <p:sldLayoutId id="2147484104" r:id="rId4"/>
    <p:sldLayoutId id="2147484105" r:id="rId5"/>
    <p:sldLayoutId id="2147484015" r:id="rId6"/>
    <p:sldLayoutId id="2147484016" r:id="rId7"/>
    <p:sldLayoutId id="2147484027" r:id="rId8"/>
    <p:sldLayoutId id="2147484033" r:id="rId9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107" r:id="rId3"/>
    <p:sldLayoutId id="2147484071" r:id="rId4"/>
    <p:sldLayoutId id="2147484072" r:id="rId5"/>
    <p:sldLayoutId id="2147484108" r:id="rId6"/>
    <p:sldLayoutId id="2147484073" r:id="rId7"/>
    <p:sldLayoutId id="2147484082" r:id="rId8"/>
    <p:sldLayoutId id="2147484081" r:id="rId9"/>
    <p:sldLayoutId id="2147484084" r:id="rId10"/>
    <p:sldLayoutId id="2147484083" r:id="rId11"/>
    <p:sldLayoutId id="2147484085" r:id="rId12"/>
    <p:sldLayoutId id="2147484077" r:id="rId13"/>
    <p:sldLayoutId id="2147484074" r:id="rId14"/>
    <p:sldLayoutId id="2147484075" r:id="rId15"/>
    <p:sldLayoutId id="2147484111" r:id="rId16"/>
    <p:sldLayoutId id="2147484112" r:id="rId17"/>
    <p:sldLayoutId id="2147484113" r:id="rId18"/>
    <p:sldLayoutId id="2147484114" r:id="rId19"/>
    <p:sldLayoutId id="2147484078" r:id="rId20"/>
    <p:sldLayoutId id="2147484079" r:id="rId21"/>
    <p:sldLayoutId id="2147484080" r:id="rId22"/>
    <p:sldLayoutId id="2147484086" r:id="rId23"/>
    <p:sldLayoutId id="2147484087" r:id="rId24"/>
    <p:sldLayoutId id="2147484118" r:id="rId25"/>
    <p:sldLayoutId id="2147484088" r:id="rId26"/>
    <p:sldLayoutId id="2147484089" r:id="rId2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ickyduesxd/ElectroFlow.git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eople.csail.mit.edu/madry/docs/maxflow.pdf" TargetMode="External"/><Relationship Id="rId2" Type="http://schemas.openxmlformats.org/officeDocument/2006/relationships/hyperlink" Target="https://www.quantamagazine.org/researchers-achieve-absurdly-fast-algorithm-for-network-flow-20220608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l.acm.org/doi/10.1145/3567421" TargetMode="External"/><Relationship Id="rId4" Type="http://schemas.openxmlformats.org/officeDocument/2006/relationships/hyperlink" Target="https://link.springer.com/chapter/10.1007/978-3-642-10631-6_80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link.springer.com/chapter/10.1007/978-3-642-13562-0_2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751" y="2027900"/>
            <a:ext cx="5801526" cy="544124"/>
          </a:xfrm>
        </p:spPr>
        <p:txBody>
          <a:bodyPr>
            <a:normAutofit fontScale="90000"/>
          </a:bodyPr>
          <a:lstStyle/>
          <a:p>
            <a:r>
              <a:rPr lang="en-US"/>
              <a:t>Electrical </a:t>
            </a:r>
            <a:r>
              <a:rPr lang="en-US" dirty="0"/>
              <a:t>Flow Routing for LEO Satellite Constellations</a:t>
            </a:r>
          </a:p>
        </p:txBody>
      </p:sp>
      <p:sp>
        <p:nvSpPr>
          <p:cNvPr id="9" name="Lecture Title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7749" y="3073788"/>
            <a:ext cx="8219053" cy="366706"/>
          </a:xfrm>
        </p:spPr>
        <p:txBody>
          <a:bodyPr>
            <a:normAutofit/>
          </a:bodyPr>
          <a:lstStyle/>
          <a:p>
            <a:r>
              <a:rPr lang="en-US" sz="2000" dirty="0"/>
              <a:t>A Circuit-Inspired Approach to ISL Routing</a:t>
            </a:r>
          </a:p>
        </p:txBody>
      </p:sp>
      <p:sp>
        <p:nvSpPr>
          <p:cNvPr id="2" name="Lecture Title">
            <a:extLst>
              <a:ext uri="{FF2B5EF4-FFF2-40B4-BE49-F238E27FC236}">
                <a16:creationId xmlns:a16="http://schemas.microsoft.com/office/drawing/2014/main" id="{0CB69BDF-F04C-355C-9DFA-2088742CFCA9}"/>
              </a:ext>
            </a:extLst>
          </p:cNvPr>
          <p:cNvSpPr txBox="1">
            <a:spLocks/>
          </p:cNvSpPr>
          <p:nvPr/>
        </p:nvSpPr>
        <p:spPr>
          <a:xfrm>
            <a:off x="467749" y="4096023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250" kern="1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Nicholas Zayfman (nzayfma1@jh.edu)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D7F11E-9F0C-B341-C632-9B2D0B687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097B5-862D-7591-17FC-C61AC8230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Framework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B8DB8D-4B85-564E-0A0C-DBF886833A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22330" y="1140044"/>
            <a:ext cx="4985290" cy="3077573"/>
          </a:xfrm>
        </p:spPr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Orbital Propagation</a:t>
            </a:r>
          </a:p>
          <a:p>
            <a:pPr lvl="1"/>
            <a:r>
              <a:rPr lang="en-US" dirty="0"/>
              <a:t>SGP4 model with Two-Line Element (TLE) data from </a:t>
            </a:r>
            <a:r>
              <a:rPr lang="en-US" dirty="0" err="1"/>
              <a:t>CelesTrak</a:t>
            </a:r>
            <a:endParaRPr lang="en-US" dirty="0"/>
          </a:p>
          <a:p>
            <a:pPr lvl="1"/>
            <a:r>
              <a:rPr lang="en-US" dirty="0"/>
              <a:t>True Equator Mean Equinox (TEME) reference frame</a:t>
            </a:r>
          </a:p>
          <a:p>
            <a:pPr lvl="1"/>
            <a:r>
              <a:rPr lang="en-US" dirty="0"/>
              <a:t>~1 km accuracy at epoch, grows 1-3 km/day</a:t>
            </a:r>
          </a:p>
          <a:p>
            <a:pPr>
              <a:buClr>
                <a:srgbClr val="092C74"/>
              </a:buClr>
            </a:pPr>
            <a:r>
              <a:rPr lang="en-US" dirty="0"/>
              <a:t>Free-Space Optical Link Budget</a:t>
            </a:r>
          </a:p>
          <a:p>
            <a:pPr lvl="1"/>
            <a:r>
              <a:rPr lang="en-US" dirty="0"/>
              <a:t>Wavelength: 1550 nm (C-band)</a:t>
            </a:r>
          </a:p>
          <a:p>
            <a:pPr lvl="1"/>
            <a:r>
              <a:rPr lang="en-US" dirty="0"/>
              <a:t>Transmit power: +20 dBm</a:t>
            </a:r>
          </a:p>
          <a:p>
            <a:pPr lvl="1"/>
            <a:r>
              <a:rPr lang="en-US" dirty="0"/>
              <a:t>Receiver sensitivity: -40 dBm</a:t>
            </a:r>
          </a:p>
          <a:p>
            <a:pPr lvl="1"/>
            <a:r>
              <a:rPr lang="en-US" dirty="0"/>
              <a:t>Free-space path loss: </a:t>
            </a:r>
            <a:r>
              <a:rPr lang="en-US" dirty="0" err="1"/>
              <a:t>L_space</a:t>
            </a:r>
            <a:r>
              <a:rPr lang="en-US" dirty="0"/>
              <a:t> = 20·log₁₀(4</a:t>
            </a:r>
            <a:r>
              <a:rPr lang="el-GR" dirty="0"/>
              <a:t>π·</a:t>
            </a:r>
            <a:r>
              <a:rPr lang="en-US" dirty="0"/>
              <a:t>d/</a:t>
            </a:r>
            <a:r>
              <a:rPr lang="el-GR" dirty="0"/>
              <a:t>λ)</a:t>
            </a:r>
            <a:endParaRPr lang="en-US" dirty="0"/>
          </a:p>
          <a:p>
            <a:pPr lvl="1"/>
            <a:r>
              <a:rPr lang="en-US" dirty="0"/>
              <a:t>Geometric constraints: 5000 km max distance, 25° min elevation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E541F454-342C-A962-0316-2D96FC1DB01D}"/>
              </a:ext>
            </a:extLst>
          </p:cNvPr>
          <p:cNvSpPr txBox="1">
            <a:spLocks/>
          </p:cNvSpPr>
          <p:nvPr/>
        </p:nvSpPr>
        <p:spPr>
          <a:xfrm>
            <a:off x="5114015" y="1140044"/>
            <a:ext cx="402998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92C74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92C74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Test Network Topology</a:t>
            </a:r>
          </a:p>
          <a:p>
            <a:pPr lvl="1"/>
            <a:r>
              <a:rPr lang="en-US" dirty="0"/>
              <a:t>100 satellites (nodes)</a:t>
            </a:r>
          </a:p>
          <a:p>
            <a:pPr lvl="1"/>
            <a:r>
              <a:rPr lang="en-US" dirty="0"/>
              <a:t>1,426 bidirectional inter-satellite links</a:t>
            </a:r>
          </a:p>
          <a:p>
            <a:pPr lvl="1"/>
            <a:r>
              <a:rPr lang="en-US" dirty="0"/>
              <a:t>Average degree: 28.52</a:t>
            </a:r>
          </a:p>
          <a:p>
            <a:pPr lvl="1"/>
            <a:r>
              <a:rPr lang="en-US" dirty="0"/>
              <a:t>Network diameter: 6 hops</a:t>
            </a:r>
          </a:p>
          <a:p>
            <a:pPr lvl="1"/>
            <a:r>
              <a:rPr lang="en-US" dirty="0"/>
              <a:t>Latency: 3.3 </a:t>
            </a:r>
            <a:r>
              <a:rPr lang="en-US" dirty="0" err="1"/>
              <a:t>ms</a:t>
            </a:r>
            <a:r>
              <a:rPr lang="en-US" dirty="0"/>
              <a:t> per 1000 km</a:t>
            </a:r>
          </a:p>
          <a:p>
            <a:pPr lvl="1"/>
            <a:r>
              <a:rPr lang="en-US" dirty="0"/>
              <a:t>Link capacity: 10-100 Gbps estimated from SNR</a:t>
            </a:r>
          </a:p>
          <a:p>
            <a:r>
              <a:rPr lang="en-US" dirty="0"/>
              <a:t>Resistance Model Parameters</a:t>
            </a:r>
          </a:p>
          <a:p>
            <a:pPr lvl="1"/>
            <a:r>
              <a:rPr lang="el-GR" dirty="0"/>
              <a:t>α (</a:t>
            </a:r>
            <a:r>
              <a:rPr lang="en-US" dirty="0"/>
              <a:t>latency weight) = 1.0</a:t>
            </a:r>
          </a:p>
          <a:p>
            <a:pPr lvl="1"/>
            <a:r>
              <a:rPr lang="el-GR" dirty="0"/>
              <a:t>β (</a:t>
            </a:r>
            <a:r>
              <a:rPr lang="en-US" dirty="0"/>
              <a:t>capacity weight) = 1.0</a:t>
            </a:r>
          </a:p>
          <a:p>
            <a:pPr lvl="1"/>
            <a:r>
              <a:rPr lang="el-GR" dirty="0"/>
              <a:t>λ_</a:t>
            </a:r>
            <a:r>
              <a:rPr lang="en-US" dirty="0"/>
              <a:t>norm = 100 </a:t>
            </a:r>
            <a:r>
              <a:rPr lang="en-US" dirty="0" err="1"/>
              <a:t>ms</a:t>
            </a:r>
            <a:r>
              <a:rPr lang="en-US" dirty="0"/>
              <a:t> (normalization)</a:t>
            </a:r>
          </a:p>
          <a:p>
            <a:pPr lvl="1"/>
            <a:r>
              <a:rPr lang="el-GR" dirty="0"/>
              <a:t>κ_</a:t>
            </a:r>
            <a:r>
              <a:rPr lang="en-US" dirty="0"/>
              <a:t>norm = 10 Gbps (normalization)</a:t>
            </a:r>
          </a:p>
        </p:txBody>
      </p:sp>
    </p:spTree>
    <p:extLst>
      <p:ext uri="{BB962C8B-B14F-4D97-AF65-F5344CB8AC3E}">
        <p14:creationId xmlns:p14="http://schemas.microsoft.com/office/powerpoint/2010/main" val="20960116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E1B014-E9E8-1D87-5939-8E5B0EC08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EB39B-3B69-C073-88BC-00057D059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Comparison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E0D90D-0F20-7189-A427-D6F5143DB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560" y="1220166"/>
            <a:ext cx="7257667" cy="1351584"/>
          </a:xfrm>
          <a:prstGeom prst="rect">
            <a:avLst/>
          </a:prstGeom>
        </p:spPr>
      </p:pic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E1EF790-458D-43FB-6D37-150BE992406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0586" y="2683180"/>
            <a:ext cx="7375642" cy="3077573"/>
          </a:xfrm>
        </p:spPr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Multi-path discovery: 5 parallel paths vs. single paths for all baselines</a:t>
            </a:r>
          </a:p>
          <a:p>
            <a:pPr>
              <a:buClr>
                <a:srgbClr val="092C74"/>
              </a:buClr>
            </a:pPr>
            <a:r>
              <a:rPr lang="en-US" dirty="0"/>
              <a:t>Latency penalty: Only 2.6% increase over Dijkstra's optimal (62.64 vs 61.04 </a:t>
            </a:r>
            <a:r>
              <a:rPr lang="en-US" dirty="0" err="1"/>
              <a:t>ms</a:t>
            </a:r>
            <a:r>
              <a:rPr lang="en-US" dirty="0"/>
              <a:t> = 1.6 </a:t>
            </a:r>
            <a:r>
              <a:rPr lang="en-US" dirty="0" err="1"/>
              <a:t>ms</a:t>
            </a:r>
            <a:r>
              <a:rPr lang="en-US" dirty="0"/>
              <a:t> difference)</a:t>
            </a:r>
          </a:p>
          <a:p>
            <a:pPr>
              <a:buClr>
                <a:srgbClr val="092C74"/>
              </a:buClr>
            </a:pPr>
            <a:r>
              <a:rPr lang="en-US" dirty="0"/>
              <a:t>Computation time: 14.07 </a:t>
            </a:r>
            <a:r>
              <a:rPr lang="en-US" dirty="0" err="1"/>
              <a:t>ms</a:t>
            </a:r>
            <a:r>
              <a:rPr lang="en-US" dirty="0"/>
              <a:t> faster than OSPF (19.30 </a:t>
            </a:r>
            <a:r>
              <a:rPr lang="en-US" dirty="0" err="1"/>
              <a:t>ms</a:t>
            </a:r>
            <a:r>
              <a:rPr lang="en-US" dirty="0"/>
              <a:t>), acceptable for near-real-time routing in predictable LEO topologies</a:t>
            </a:r>
          </a:p>
          <a:p>
            <a:pPr>
              <a:buClr>
                <a:srgbClr val="092C74"/>
              </a:buClr>
            </a:pPr>
            <a:r>
              <a:rPr lang="en-US" dirty="0"/>
              <a:t>Comparable capacity: Maintains same 10 Gbps capacity as baselines</a:t>
            </a:r>
          </a:p>
        </p:txBody>
      </p:sp>
    </p:spTree>
    <p:extLst>
      <p:ext uri="{BB962C8B-B14F-4D97-AF65-F5344CB8AC3E}">
        <p14:creationId xmlns:p14="http://schemas.microsoft.com/office/powerpoint/2010/main" val="3332583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49165A-C872-702D-591C-FA07167365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881F2-F426-4AB2-73E5-63645D768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Balancing Analysis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C33CEBF-BFF9-DD50-F7C8-8675048C3C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3919" y="1378487"/>
            <a:ext cx="4319917" cy="3077573"/>
          </a:xfrm>
        </p:spPr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Effective Paths: 568.69</a:t>
            </a:r>
          </a:p>
          <a:p>
            <a:pPr lvl="1"/>
            <a:r>
              <a:rPr lang="en-US" dirty="0"/>
              <a:t>Derived from Herfindahl-Hirschman Index</a:t>
            </a:r>
          </a:p>
          <a:p>
            <a:pPr lvl="1"/>
            <a:r>
              <a:rPr lang="en-US" dirty="0"/>
              <a:t>Hundreds of effective paths vs. single-path baseline methods</a:t>
            </a:r>
          </a:p>
          <a:p>
            <a:pPr>
              <a:buClr>
                <a:srgbClr val="092C74"/>
              </a:buClr>
            </a:pPr>
            <a:r>
              <a:rPr lang="en-US" dirty="0"/>
              <a:t>Gini Coefficient: 0.526</a:t>
            </a:r>
          </a:p>
          <a:p>
            <a:pPr lvl="1"/>
            <a:r>
              <a:rPr lang="en-US" dirty="0"/>
              <a:t>Moderate flow concentration</a:t>
            </a:r>
          </a:p>
          <a:p>
            <a:pPr lvl="1"/>
            <a:r>
              <a:rPr lang="en-US" dirty="0"/>
              <a:t>Not perfectly uniform, but substantially better than single-path</a:t>
            </a:r>
          </a:p>
          <a:p>
            <a:pPr lvl="1"/>
            <a:r>
              <a:rPr lang="en-US" dirty="0"/>
              <a:t>0 = perfect equality, 1 = perfect inequality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26A8C006-8AF2-43DA-1EB2-68E230739307}"/>
              </a:ext>
            </a:extLst>
          </p:cNvPr>
          <p:cNvSpPr txBox="1">
            <a:spLocks/>
          </p:cNvSpPr>
          <p:nvPr/>
        </p:nvSpPr>
        <p:spPr>
          <a:xfrm>
            <a:off x="4572000" y="1378486"/>
            <a:ext cx="4319917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92C74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92C74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Normalized Entropy: 0.930</a:t>
            </a:r>
          </a:p>
          <a:p>
            <a:pPr lvl="1"/>
            <a:r>
              <a:rPr lang="en-US" dirty="0"/>
              <a:t>On 0-1 scale, confirms flow well-dispersed across network</a:t>
            </a:r>
          </a:p>
          <a:p>
            <a:pPr lvl="1"/>
            <a:r>
              <a:rPr lang="en-US" dirty="0"/>
              <a:t>High entropy = traffic spread across many paths</a:t>
            </a:r>
          </a:p>
          <a:p>
            <a:r>
              <a:rPr lang="en-US" dirty="0"/>
              <a:t>Max/Avg Flow Ratio: 7.95</a:t>
            </a:r>
          </a:p>
          <a:p>
            <a:pPr lvl="1"/>
            <a:r>
              <a:rPr lang="en-US" dirty="0"/>
              <a:t>No single link overwhelmingly congested</a:t>
            </a:r>
          </a:p>
          <a:p>
            <a:pPr lvl="1"/>
            <a:r>
              <a:rPr lang="en-US" dirty="0"/>
              <a:t>Some edges carry higher loads, but distribution is balanced</a:t>
            </a:r>
          </a:p>
        </p:txBody>
      </p:sp>
    </p:spTree>
    <p:extLst>
      <p:ext uri="{BB962C8B-B14F-4D97-AF65-F5344CB8AC3E}">
        <p14:creationId xmlns:p14="http://schemas.microsoft.com/office/powerpoint/2010/main" val="2081721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BFB824-D3E4-7327-1E18-C15C2B629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B91C6-59A3-115A-DACA-9F40FD437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&amp; Future Work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E2D067-FE65-0004-FF6A-D1915B7D0D8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2083" y="1378487"/>
            <a:ext cx="4799419" cy="3077573"/>
          </a:xfrm>
        </p:spPr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Key Findings</a:t>
            </a:r>
          </a:p>
          <a:p>
            <a:pPr lvl="1"/>
            <a:r>
              <a:rPr lang="en-US" dirty="0"/>
              <a:t>Electrical flow routing discovers significantly more parallel paths than baseline algorithms</a:t>
            </a:r>
          </a:p>
          <a:p>
            <a:pPr lvl="1"/>
            <a:r>
              <a:rPr lang="en-US" dirty="0"/>
              <a:t>Load distribution metrics indicate effective exploitation of network path diversity</a:t>
            </a:r>
          </a:p>
          <a:p>
            <a:pPr>
              <a:buClr>
                <a:srgbClr val="092C74"/>
              </a:buClr>
            </a:pPr>
            <a:r>
              <a:rPr lang="en-US" dirty="0"/>
              <a:t>Advantage over traditional approach</a:t>
            </a:r>
          </a:p>
          <a:p>
            <a:pPr lvl="1"/>
            <a:r>
              <a:rPr lang="en-US" dirty="0"/>
              <a:t>Natural multi-path discovery without explicit computation</a:t>
            </a:r>
          </a:p>
          <a:p>
            <a:pPr lvl="1"/>
            <a:r>
              <a:rPr lang="en-US" dirty="0"/>
              <a:t>Automatic load balancing through circuit physics</a:t>
            </a:r>
          </a:p>
          <a:p>
            <a:pPr lvl="1"/>
            <a:r>
              <a:rPr lang="en-US" dirty="0"/>
              <a:t>Resilience to link failures and congestion</a:t>
            </a:r>
          </a:p>
          <a:p>
            <a:pPr lvl="1"/>
            <a:r>
              <a:rPr lang="en-US" dirty="0"/>
              <a:t>Single optimization framework handles latency + capacity trade-offs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5C0F1B53-E032-90EC-6306-6A2334BC5BA2}"/>
              </a:ext>
            </a:extLst>
          </p:cNvPr>
          <p:cNvSpPr txBox="1">
            <a:spLocks/>
          </p:cNvSpPr>
          <p:nvPr/>
        </p:nvSpPr>
        <p:spPr>
          <a:xfrm>
            <a:off x="5132618" y="1378487"/>
            <a:ext cx="3621090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92C74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92C74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Future Research</a:t>
            </a:r>
          </a:p>
          <a:p>
            <a:pPr lvl="1"/>
            <a:r>
              <a:rPr lang="en-US" dirty="0"/>
              <a:t>Larger Constellations, Longer simulation time frames, and Multiple orbital shells/inclination</a:t>
            </a:r>
          </a:p>
          <a:p>
            <a:pPr lvl="1"/>
            <a:r>
              <a:rPr lang="en-US" dirty="0"/>
              <a:t>Better enhanced resistance modeling with statistical analysis</a:t>
            </a:r>
          </a:p>
          <a:p>
            <a:pPr lvl="1"/>
            <a:r>
              <a:rPr lang="en-US" dirty="0"/>
              <a:t>Advanced comparisons (GNN + DQN, SDN, etc.)</a:t>
            </a:r>
          </a:p>
          <a:p>
            <a:pPr lvl="1"/>
            <a:r>
              <a:rPr lang="en-US" dirty="0"/>
              <a:t>Realistic Traffic Patterns</a:t>
            </a:r>
          </a:p>
          <a:p>
            <a:pPr lvl="1"/>
            <a:r>
              <a:rPr lang="en-US" dirty="0"/>
              <a:t>More in depth model</a:t>
            </a:r>
          </a:p>
          <a:p>
            <a:r>
              <a:rPr lang="en-US" dirty="0" err="1"/>
              <a:t>Github</a:t>
            </a:r>
            <a:r>
              <a:rPr lang="en-US" dirty="0"/>
              <a:t> Repo</a:t>
            </a:r>
          </a:p>
          <a:p>
            <a:pPr lvl="1"/>
            <a:r>
              <a:rPr lang="en-US" dirty="0">
                <a:hlinkClick r:id="rId2"/>
              </a:rPr>
              <a:t>https://github.com/nickyduesxd/ElectroFlow.git</a:t>
            </a:r>
            <a:endParaRPr lang="en-US" dirty="0"/>
          </a:p>
          <a:p>
            <a:pPr marL="3429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9826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8119F9-6732-FF08-5C55-225E595C8F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>
            <a:extLst>
              <a:ext uri="{FF2B5EF4-FFF2-40B4-BE49-F238E27FC236}">
                <a16:creationId xmlns:a16="http://schemas.microsoft.com/office/drawing/2014/main" id="{966F90C8-50AE-7F8F-203A-0DC4786A2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83" y="1708487"/>
            <a:ext cx="5801526" cy="544124"/>
          </a:xfrm>
        </p:spPr>
        <p:txBody>
          <a:bodyPr>
            <a:noAutofit/>
          </a:bodyPr>
          <a:lstStyle/>
          <a:p>
            <a:r>
              <a:rPr lang="en-US" sz="5400" dirty="0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15DE00-1A25-A042-98CF-E7D47A3F95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98632" y="2440500"/>
            <a:ext cx="8219053" cy="36670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5543127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FFD979-8790-E8DD-108D-D09915E21F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DB168-7E3F-CCC2-2CB1-43202A074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Copyright The Johns Hopkins University 2025.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366639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AF8A6D-3583-4795-B0E5-2922A96F0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5ED43-229C-7A8D-3853-E7C4EE7F0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891483E-C2EE-7BF2-E144-A0DDBF2C8B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Mega-constellation scale:</a:t>
            </a:r>
          </a:p>
          <a:p>
            <a:pPr lvl="1"/>
            <a:r>
              <a:rPr lang="en-US" dirty="0"/>
              <a:t>Starlink: 5,000+ satellites (projected 12,000+)</a:t>
            </a:r>
          </a:p>
          <a:p>
            <a:pPr lvl="1"/>
            <a:r>
              <a:rPr lang="en-US" dirty="0"/>
              <a:t>OneWeb: 648 satellites</a:t>
            </a:r>
          </a:p>
          <a:p>
            <a:pPr lvl="1"/>
            <a:r>
              <a:rPr lang="en-US" dirty="0"/>
              <a:t>Amazon Kuiper: 3,236 satellites</a:t>
            </a:r>
          </a:p>
          <a:p>
            <a:pPr>
              <a:buClr>
                <a:srgbClr val="092C74"/>
              </a:buClr>
            </a:pPr>
            <a:r>
              <a:rPr lang="en-US" dirty="0"/>
              <a:t>Traditional routing limitations:</a:t>
            </a:r>
          </a:p>
          <a:p>
            <a:pPr lvl="1"/>
            <a:r>
              <a:rPr lang="en-US" dirty="0"/>
              <a:t>Dijkstra/OSPF: Single-path, centralized</a:t>
            </a:r>
          </a:p>
          <a:p>
            <a:pPr lvl="1"/>
            <a:r>
              <a:rPr lang="en-US" dirty="0"/>
              <a:t>No natural multi-path discovery for load balancing</a:t>
            </a:r>
          </a:p>
          <a:p>
            <a:pPr lvl="1"/>
            <a:r>
              <a:rPr lang="en-US" dirty="0"/>
              <a:t>Poor scalability beyond 10,000+ nodes</a:t>
            </a:r>
          </a:p>
          <a:p>
            <a:pPr lvl="1"/>
            <a:r>
              <a:rPr lang="en-US" dirty="0"/>
              <a:t>Slow adaptation to dynamic topology changes</a:t>
            </a:r>
          </a:p>
        </p:txBody>
      </p:sp>
    </p:spTree>
    <p:extLst>
      <p:ext uri="{BB962C8B-B14F-4D97-AF65-F5344CB8AC3E}">
        <p14:creationId xmlns:p14="http://schemas.microsoft.com/office/powerpoint/2010/main" val="4159905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986CD5-A6E0-C820-92DD-163D13D1A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8521B-BF3B-2387-20D6-60B343083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Hypothesis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68CE8D0-4D8B-935D-3416-77B25EBF05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Central insight: Electrons naturally load-balance across parallel paths based on resistance. </a:t>
            </a:r>
          </a:p>
          <a:p>
            <a:pPr lvl="1"/>
            <a:r>
              <a:rPr lang="en-US" dirty="0"/>
              <a:t>Can we leverage this physics-inspired approach for optimal traffic routing?</a:t>
            </a:r>
          </a:p>
          <a:p>
            <a:pPr>
              <a:buClr>
                <a:srgbClr val="092C74"/>
              </a:buClr>
            </a:pPr>
            <a:r>
              <a:rPr lang="en-US" dirty="0"/>
              <a:t>Key properties of electrical flow:</a:t>
            </a:r>
          </a:p>
          <a:p>
            <a:pPr lvl="1"/>
            <a:r>
              <a:rPr lang="en-US" dirty="0"/>
              <a:t>Automatic distribution through parallel paths</a:t>
            </a:r>
          </a:p>
          <a:p>
            <a:pPr lvl="1"/>
            <a:r>
              <a:rPr lang="en-US" dirty="0"/>
              <a:t>Follows principle of least energy dissipation</a:t>
            </a:r>
          </a:p>
          <a:p>
            <a:pPr lvl="1"/>
            <a:r>
              <a:rPr lang="en-US" dirty="0"/>
              <a:t>Inherently distributed and self-balancing</a:t>
            </a:r>
          </a:p>
          <a:p>
            <a:pPr lvl="1"/>
            <a:r>
              <a:rPr lang="en-US" dirty="0"/>
              <a:t>Based on proven physical laws, not heuristics</a:t>
            </a:r>
          </a:p>
        </p:txBody>
      </p:sp>
    </p:spTree>
    <p:extLst>
      <p:ext uri="{BB962C8B-B14F-4D97-AF65-F5344CB8AC3E}">
        <p14:creationId xmlns:p14="http://schemas.microsoft.com/office/powerpoint/2010/main" val="3857000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3777D-EE05-CB12-9DB1-D846073C09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011E0-0C96-02D2-81BB-003EE6460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 new concept but a new application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029CC40-341B-55FF-561B-B1BAC982DB3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9292" y="1234533"/>
            <a:ext cx="8085415" cy="3077573"/>
          </a:xfrm>
        </p:spPr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Quanta Magazine Article: "Researchers Achieve 'Absurdly Fast' Algorithm for Network Flow" (2022)</a:t>
            </a:r>
          </a:p>
          <a:p>
            <a:pPr lvl="1"/>
            <a:r>
              <a:rPr lang="en-US" dirty="0">
                <a:hlinkClick r:id="rId2"/>
              </a:rPr>
              <a:t>https://www.quantamagazine.org/researchers-achieve-absurdly-fast-algorithm-for-network-flow-20220608/</a:t>
            </a:r>
            <a:endParaRPr lang="en-US" dirty="0"/>
          </a:p>
          <a:p>
            <a:pPr>
              <a:buClr>
                <a:srgbClr val="092C74"/>
              </a:buClr>
            </a:pPr>
            <a:r>
              <a:rPr lang="en-US" dirty="0"/>
              <a:t>"Electrical flows, Laplacian systems, and faster approximation of maximum flow in undirected graphs" (2013)</a:t>
            </a:r>
          </a:p>
          <a:p>
            <a:pPr lvl="1"/>
            <a:r>
              <a:rPr lang="en-US" dirty="0">
                <a:hlinkClick r:id="rId3"/>
              </a:rPr>
              <a:t>https://people.csail.mit.edu/madry/docs/maxflow.pdf</a:t>
            </a:r>
            <a:endParaRPr lang="en-US" dirty="0"/>
          </a:p>
          <a:p>
            <a:r>
              <a:rPr lang="en-US" dirty="0"/>
              <a:t>"Electric Routing and Concurrent Flow Cutting" (2009)</a:t>
            </a:r>
          </a:p>
          <a:p>
            <a:pPr lvl="1"/>
            <a:r>
              <a:rPr lang="en-US" dirty="0">
                <a:hlinkClick r:id="rId4"/>
              </a:rPr>
              <a:t>https://link.springer.com/chapter/10.1007/978-3-642-10631-6_80</a:t>
            </a:r>
            <a:endParaRPr lang="en-US" dirty="0"/>
          </a:p>
          <a:p>
            <a:pPr>
              <a:buClr>
                <a:srgbClr val="092C74"/>
              </a:buClr>
            </a:pPr>
            <a:r>
              <a:rPr lang="en-US" dirty="0"/>
              <a:t>"Robust Routing Using Electrical Flows" - Google Research (SIGSPATIAL 2021)</a:t>
            </a:r>
          </a:p>
          <a:p>
            <a:pPr lvl="1"/>
            <a:r>
              <a:rPr lang="en-US" dirty="0">
                <a:hlinkClick r:id="rId5"/>
              </a:rPr>
              <a:t>https://dl.acm.org/doi/10.1145/3567421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729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D787CF-6E7A-5664-6F1E-28094E489E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F036E-FDE6-C919-88EF-D6F7120A6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Multicasting and Bit error?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CE91400-0347-7BB1-BEF4-049566C589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3919" y="1245685"/>
            <a:ext cx="8085415" cy="3077573"/>
          </a:xfrm>
        </p:spPr>
        <p:txBody>
          <a:bodyPr/>
          <a:lstStyle/>
          <a:p>
            <a:r>
              <a:rPr lang="en-US" dirty="0"/>
              <a:t>Multicasting</a:t>
            </a:r>
          </a:p>
          <a:p>
            <a:pPr lvl="1"/>
            <a:r>
              <a:rPr lang="en-US" dirty="0"/>
              <a:t>Superposition of Independent Flows (Leverages linearity of electrical circuits)</a:t>
            </a:r>
          </a:p>
          <a:p>
            <a:pPr lvl="2"/>
            <a:r>
              <a:rPr lang="en-US" dirty="0"/>
              <a:t>Since the Laplacian system is linear, we can solve for multiple destinations at the same time.</a:t>
            </a:r>
          </a:p>
          <a:p>
            <a:pPr lvl="2"/>
            <a:r>
              <a:rPr lang="en-US" dirty="0"/>
              <a:t>Set source node = +F</a:t>
            </a:r>
          </a:p>
          <a:p>
            <a:pPr lvl="2"/>
            <a:r>
              <a:rPr lang="en-US" dirty="0"/>
              <a:t>Set each destination k: = -F/n (where n = num of destinations)</a:t>
            </a:r>
          </a:p>
          <a:p>
            <a:pPr lvl="2"/>
            <a:r>
              <a:rPr lang="en-US" dirty="0"/>
              <a:t>The resulting flow naturally distribute to all destinations</a:t>
            </a:r>
          </a:p>
          <a:p>
            <a:pPr>
              <a:buClr>
                <a:srgbClr val="092C74"/>
              </a:buClr>
            </a:pPr>
            <a:r>
              <a:rPr lang="en-US" dirty="0"/>
              <a:t>Bit Error Rate (BER) / Link Quality</a:t>
            </a:r>
          </a:p>
          <a:p>
            <a:pPr lvl="1"/>
            <a:r>
              <a:rPr lang="en-US" dirty="0"/>
              <a:t>Adjust the resistance formula to include link quality – Higher BER -&gt; higher resistance -&gt; less flow routed through that link.</a:t>
            </a:r>
          </a:p>
          <a:p>
            <a:pPr lvl="1"/>
            <a:r>
              <a:rPr lang="en-US" dirty="0"/>
              <a:t>Monitor actual BER on each link and update resistance values in real-time to take account, so flow will automatically redistribute away from degraded links.</a:t>
            </a:r>
          </a:p>
        </p:txBody>
      </p:sp>
    </p:spTree>
    <p:extLst>
      <p:ext uri="{BB962C8B-B14F-4D97-AF65-F5344CB8AC3E}">
        <p14:creationId xmlns:p14="http://schemas.microsoft.com/office/powerpoint/2010/main" val="2382768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804F5C-2BE2-8179-19E5-E910560FD5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8D0BA6C-3F36-0637-3387-53F2A05CD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Circuit-Network Analogy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E15858E-30BA-8ACB-6619-B0E8B14532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6300286"/>
              </p:ext>
            </p:extLst>
          </p:nvPr>
        </p:nvGraphicFramePr>
        <p:xfrm>
          <a:off x="1524000" y="1473304"/>
          <a:ext cx="6096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416717834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920188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Network 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Electric Analog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2359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Satellite Node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Electrical Junction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7800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Inter-Satellite Links (ISL)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Resistor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8131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Data Traffic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Electric Circuit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198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Source Satellite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+V Terminal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96543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Destination Satellite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Ground (0V)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6554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Routing Decision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Natural Current Distribution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294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1205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10075-B536-4133-87D1-526D7AB27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Mathematical Foundation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60BF-8C36-488C-8A1A-060E92F5B9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20769" y="1133866"/>
            <a:ext cx="4006765" cy="3077573"/>
          </a:xfrm>
        </p:spPr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Resistance Mapping:</a:t>
            </a:r>
          </a:p>
          <a:p>
            <a:pPr lvl="1"/>
            <a:r>
              <a:rPr lang="en-US" dirty="0"/>
              <a:t>R(link) = </a:t>
            </a:r>
            <a:r>
              <a:rPr lang="el-GR" dirty="0"/>
              <a:t>α·(</a:t>
            </a:r>
            <a:r>
              <a:rPr lang="en-US" dirty="0"/>
              <a:t>latency) + </a:t>
            </a:r>
            <a:r>
              <a:rPr lang="el-GR" dirty="0"/>
              <a:t>β·(1/</a:t>
            </a:r>
            <a:r>
              <a:rPr lang="en-US" dirty="0"/>
              <a:t>capacity)</a:t>
            </a:r>
          </a:p>
          <a:p>
            <a:pPr lvl="1"/>
            <a:r>
              <a:rPr lang="en-US" dirty="0"/>
              <a:t>Higher latency → Higher resistance (avoid slow links)</a:t>
            </a:r>
          </a:p>
          <a:p>
            <a:pPr lvl="1"/>
            <a:r>
              <a:rPr lang="en-US" dirty="0"/>
              <a:t>Higher capacity → Lower resistance (prefer bandwidth)</a:t>
            </a:r>
          </a:p>
          <a:p>
            <a:pPr lvl="1"/>
            <a:r>
              <a:rPr lang="el-GR" dirty="0"/>
              <a:t>α, β </a:t>
            </a:r>
            <a:r>
              <a:rPr lang="en-US" dirty="0"/>
              <a:t>control optimization trade-offs</a:t>
            </a:r>
          </a:p>
          <a:p>
            <a:pPr>
              <a:buClr>
                <a:srgbClr val="092C74"/>
              </a:buClr>
            </a:pPr>
            <a:r>
              <a:rPr lang="en-US" dirty="0"/>
              <a:t>Kirchhoff's Current Law (KCL):</a:t>
            </a:r>
          </a:p>
          <a:p>
            <a:pPr lvl="1"/>
            <a:r>
              <a:rPr lang="en-US" dirty="0"/>
              <a:t>At every intermediate node: ∑</a:t>
            </a:r>
            <a:r>
              <a:rPr lang="en-US" dirty="0" err="1"/>
              <a:t>I_in</a:t>
            </a:r>
            <a:r>
              <a:rPr lang="en-US" dirty="0"/>
              <a:t> = ∑</a:t>
            </a:r>
            <a:r>
              <a:rPr lang="en-US" dirty="0" err="1"/>
              <a:t>I_out</a:t>
            </a:r>
            <a:endParaRPr lang="en-US" dirty="0"/>
          </a:p>
          <a:p>
            <a:pPr lvl="1"/>
            <a:r>
              <a:rPr lang="en-US" dirty="0"/>
              <a:t>Conservation of flow (no data creation/destruction) 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6BF1D451-9466-7D60-08F2-D653515355BD}"/>
              </a:ext>
            </a:extLst>
          </p:cNvPr>
          <p:cNvSpPr txBox="1">
            <a:spLocks/>
          </p:cNvSpPr>
          <p:nvPr/>
        </p:nvSpPr>
        <p:spPr>
          <a:xfrm>
            <a:off x="4227534" y="1133866"/>
            <a:ext cx="4633067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92C74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92C74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Ohm's Law:</a:t>
            </a:r>
          </a:p>
          <a:p>
            <a:pPr lvl="1"/>
            <a:r>
              <a:rPr lang="en-US" dirty="0" err="1"/>
              <a:t>V_u</a:t>
            </a:r>
            <a:r>
              <a:rPr lang="en-US" dirty="0"/>
              <a:t> - </a:t>
            </a:r>
            <a:r>
              <a:rPr lang="en-US" dirty="0" err="1"/>
              <a:t>V_v</a:t>
            </a:r>
            <a:r>
              <a:rPr lang="en-US" dirty="0"/>
              <a:t> = </a:t>
            </a:r>
            <a:r>
              <a:rPr lang="en-US" dirty="0" err="1"/>
              <a:t>I_uv</a:t>
            </a:r>
            <a:r>
              <a:rPr lang="en-US" dirty="0"/>
              <a:t> · </a:t>
            </a:r>
            <a:r>
              <a:rPr lang="en-US" dirty="0" err="1"/>
              <a:t>R_uv</a:t>
            </a:r>
            <a:endParaRPr lang="en-US" dirty="0"/>
          </a:p>
          <a:p>
            <a:pPr lvl="1"/>
            <a:r>
              <a:rPr lang="en-US" dirty="0"/>
              <a:t>Voltage difference drives current through resistance</a:t>
            </a:r>
          </a:p>
          <a:p>
            <a:r>
              <a:rPr lang="en-US" dirty="0"/>
              <a:t>Laplacian System:</a:t>
            </a:r>
          </a:p>
          <a:p>
            <a:pPr lvl="1"/>
            <a:r>
              <a:rPr lang="en-US" dirty="0"/>
              <a:t>L · V = b</a:t>
            </a:r>
          </a:p>
          <a:p>
            <a:pPr lvl="1"/>
            <a:r>
              <a:rPr lang="en-US" dirty="0"/>
              <a:t>L = Graph Laplacian matrix (</a:t>
            </a:r>
            <a:r>
              <a:rPr lang="en-US" dirty="0" err="1"/>
              <a:t>conductances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V = Node voltage vector (unknowns to solve)</a:t>
            </a:r>
          </a:p>
          <a:p>
            <a:pPr lvl="1"/>
            <a:r>
              <a:rPr lang="en-US" dirty="0"/>
              <a:t>b = Current injection vector (+1 source, -1 destination)</a:t>
            </a:r>
          </a:p>
          <a:p>
            <a:r>
              <a:rPr lang="en-US" dirty="0"/>
              <a:t>Flow Computation:</a:t>
            </a:r>
          </a:p>
          <a:p>
            <a:pPr lvl="1"/>
            <a:r>
              <a:rPr lang="en-US" dirty="0"/>
              <a:t>Flow(</a:t>
            </a:r>
            <a:r>
              <a:rPr lang="en-US" dirty="0" err="1"/>
              <a:t>u→v</a:t>
            </a:r>
            <a:r>
              <a:rPr lang="en-US" dirty="0"/>
              <a:t>) = Conductance(</a:t>
            </a:r>
            <a:r>
              <a:rPr lang="en-US" dirty="0" err="1"/>
              <a:t>u,v</a:t>
            </a:r>
            <a:r>
              <a:rPr lang="en-US" dirty="0"/>
              <a:t>) · (</a:t>
            </a:r>
            <a:r>
              <a:rPr lang="en-US" dirty="0" err="1"/>
              <a:t>V_u</a:t>
            </a:r>
            <a:r>
              <a:rPr lang="en-US" dirty="0"/>
              <a:t> - </a:t>
            </a:r>
            <a:r>
              <a:rPr lang="en-US" dirty="0" err="1"/>
              <a:t>V_v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49430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AC2F85-8468-27A4-86D6-0674E7BB8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DA3B8-5DD8-13E4-C6BA-57E064881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Advantages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B76DE13-34DF-770B-D97C-95BA988C48A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Natural Load Balancing: </a:t>
            </a:r>
          </a:p>
          <a:p>
            <a:pPr lvl="1"/>
            <a:r>
              <a:rPr lang="en-US" dirty="0"/>
              <a:t>Current automatically splits across parallel paths proportional to </a:t>
            </a:r>
            <a:r>
              <a:rPr lang="en-US" dirty="0" err="1"/>
              <a:t>conductances</a:t>
            </a:r>
            <a:endParaRPr lang="en-US" dirty="0"/>
          </a:p>
          <a:p>
            <a:pPr>
              <a:buClr>
                <a:srgbClr val="092C74"/>
              </a:buClr>
            </a:pPr>
            <a:r>
              <a:rPr lang="en-US" dirty="0"/>
              <a:t>Optimal Distribution: </a:t>
            </a:r>
          </a:p>
          <a:p>
            <a:pPr lvl="1"/>
            <a:r>
              <a:rPr lang="en-US" dirty="0"/>
              <a:t>Minimizes energy dissipation, equivalent to optimal flow distribution</a:t>
            </a:r>
          </a:p>
          <a:p>
            <a:pPr>
              <a:buClr>
                <a:srgbClr val="092C74"/>
              </a:buClr>
            </a:pPr>
            <a:r>
              <a:rPr lang="en-US" dirty="0"/>
              <a:t>Fast Computation: </a:t>
            </a:r>
          </a:p>
          <a:p>
            <a:pPr lvl="1"/>
            <a:r>
              <a:rPr lang="en-US" dirty="0"/>
              <a:t>Sparse linear system, O(n log n) with Spielman-Teng solvers</a:t>
            </a:r>
          </a:p>
          <a:p>
            <a:pPr lvl="2"/>
            <a:r>
              <a:rPr lang="en-US" dirty="0">
                <a:hlinkClick r:id="rId2"/>
              </a:rPr>
              <a:t>https://link.springer.com/chapter/10.1007/978-3-642-13562-0_2</a:t>
            </a:r>
            <a:endParaRPr lang="en-US" dirty="0"/>
          </a:p>
          <a:p>
            <a:pPr>
              <a:buClr>
                <a:srgbClr val="092C74"/>
              </a:buClr>
            </a:pPr>
            <a:r>
              <a:rPr lang="en-US" dirty="0"/>
              <a:t>Physical Realism: </a:t>
            </a:r>
          </a:p>
          <a:p>
            <a:pPr lvl="1"/>
            <a:r>
              <a:rPr lang="en-US" dirty="0"/>
              <a:t>Based on Maxwell's equations, not ad-hoc heuristics</a:t>
            </a:r>
          </a:p>
        </p:txBody>
      </p:sp>
    </p:spTree>
    <p:extLst>
      <p:ext uri="{BB962C8B-B14F-4D97-AF65-F5344CB8AC3E}">
        <p14:creationId xmlns:p14="http://schemas.microsoft.com/office/powerpoint/2010/main" val="23425825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333B41-A2DA-2535-2292-D83C7C8124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67DC2-0F29-7FB7-468F-74CFF2CE9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43B6DE-4FFB-7CFD-D898-0D610ADBDA7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LEO Constellation Module:</a:t>
            </a:r>
          </a:p>
          <a:p>
            <a:pPr lvl="1"/>
            <a:r>
              <a:rPr lang="en-US" dirty="0"/>
              <a:t>Real Starlink TLE data ingestion</a:t>
            </a:r>
          </a:p>
          <a:p>
            <a:pPr lvl="1"/>
            <a:r>
              <a:rPr lang="en-US" dirty="0"/>
              <a:t>SGP4 orbital propagation</a:t>
            </a:r>
          </a:p>
          <a:p>
            <a:pPr lvl="1"/>
            <a:r>
              <a:rPr lang="en-US" dirty="0"/>
              <a:t>FSO link budget calculations (next-gen physical layer)</a:t>
            </a:r>
          </a:p>
          <a:p>
            <a:pPr lvl="1"/>
            <a:r>
              <a:rPr lang="en-US" dirty="0"/>
              <a:t>Time-varying network topology builder</a:t>
            </a:r>
          </a:p>
          <a:p>
            <a:pPr>
              <a:buClr>
                <a:srgbClr val="092C74"/>
              </a:buClr>
            </a:pPr>
            <a:r>
              <a:rPr lang="en-US" dirty="0"/>
              <a:t>Electrical Flow Router Module:</a:t>
            </a:r>
          </a:p>
          <a:p>
            <a:pPr lvl="1"/>
            <a:r>
              <a:rPr lang="en-US" dirty="0"/>
              <a:t>Laplacian matrix construction</a:t>
            </a:r>
          </a:p>
          <a:p>
            <a:pPr lvl="1"/>
            <a:r>
              <a:rPr lang="en-US" dirty="0"/>
              <a:t>Sparse linear solver (</a:t>
            </a:r>
            <a:r>
              <a:rPr lang="en-US" dirty="0" err="1"/>
              <a:t>scipy.sparse.linalg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Edge flow computation via Ohm's law</a:t>
            </a:r>
          </a:p>
          <a:p>
            <a:pPr lvl="1"/>
            <a:r>
              <a:rPr lang="en-US" dirty="0"/>
              <a:t>Path extraction and comparison engine</a:t>
            </a:r>
          </a:p>
        </p:txBody>
      </p:sp>
    </p:spTree>
    <p:extLst>
      <p:ext uri="{BB962C8B-B14F-4D97-AF65-F5344CB8AC3E}">
        <p14:creationId xmlns:p14="http://schemas.microsoft.com/office/powerpoint/2010/main" val="836312479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JHU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7D8"/>
      </a:accent1>
      <a:accent2>
        <a:srgbClr val="008767"/>
      </a:accent2>
      <a:accent3>
        <a:srgbClr val="4E97E0"/>
      </a:accent3>
      <a:accent4>
        <a:srgbClr val="CF4520"/>
      </a:accent4>
      <a:accent5>
        <a:srgbClr val="A45C98"/>
      </a:accent5>
      <a:accent6>
        <a:srgbClr val="F1C400"/>
      </a:accent6>
      <a:hlink>
        <a:srgbClr val="0077D8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1CD713F6-BC40-4CCF-AB81-DFC4BA9AA91D}" vid="{FB21E6B7-4B01-4592-A0DC-22C477059C55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7D8"/>
      </a:accent1>
      <a:accent2>
        <a:srgbClr val="008767"/>
      </a:accent2>
      <a:accent3>
        <a:srgbClr val="4E97E0"/>
      </a:accent3>
      <a:accent4>
        <a:srgbClr val="CF4520"/>
      </a:accent4>
      <a:accent5>
        <a:srgbClr val="A45C98"/>
      </a:accent5>
      <a:accent6>
        <a:srgbClr val="F1C400"/>
      </a:accent6>
      <a:hlink>
        <a:srgbClr val="0077D8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1CD713F6-BC40-4CCF-AB81-DFC4BA9AA91D}" vid="{A4643175-0FB1-47B2-A354-D03E8B5791DA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JHU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7D8"/>
      </a:accent1>
      <a:accent2>
        <a:srgbClr val="008767"/>
      </a:accent2>
      <a:accent3>
        <a:srgbClr val="4E97E0"/>
      </a:accent3>
      <a:accent4>
        <a:srgbClr val="CF4520"/>
      </a:accent4>
      <a:accent5>
        <a:srgbClr val="A45C98"/>
      </a:accent5>
      <a:accent6>
        <a:srgbClr val="F1C400"/>
      </a:accent6>
      <a:hlink>
        <a:srgbClr val="0077D8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1CD713F6-BC40-4CCF-AB81-DFC4BA9AA91D}" vid="{8F4FA658-A0AC-4DC4-83A1-7FDC71C4A630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81B81209776AF40B8AAD3C366C78D42" ma:contentTypeVersion="20" ma:contentTypeDescription="Create a new document." ma:contentTypeScope="" ma:versionID="3e4ecf0d87e0eccf2bb77ec3f0dd76b6">
  <xsd:schema xmlns:xsd="http://www.w3.org/2001/XMLSchema" xmlns:xs="http://www.w3.org/2001/XMLSchema" xmlns:p="http://schemas.microsoft.com/office/2006/metadata/properties" xmlns:ns2="e3b5c32c-df6c-443f-b08b-73d85d62f2b5" xmlns:ns3="168931df-3f45-4445-be76-105235143e52" targetNamespace="http://schemas.microsoft.com/office/2006/metadata/properties" ma:root="true" ma:fieldsID="da92f4b918dd6a26ecbf6abfb66f695f" ns2:_="" ns3:_="">
    <xsd:import namespace="e3b5c32c-df6c-443f-b08b-73d85d62f2b5"/>
    <xsd:import namespace="168931df-3f45-4445-be76-105235143e5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Tag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b5c32c-df6c-443f-b08b-73d85d62f2b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f3f7c956-802a-45ac-b2ba-cc78506785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Tag" ma:index="26" nillable="true" ma:displayName="Tag" ma:format="Dropdown" ma:internalName="Tag">
      <xsd:simpleType>
        <xsd:restriction base="dms:Text">
          <xsd:maxLength value="255"/>
        </xsd:restriction>
      </xsd:simpleType>
    </xsd:element>
    <xsd:element name="MediaServiceBillingMetadata" ma:index="27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8931df-3f45-4445-be76-105235143e52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25244521-1179-49f0-ac58-4256886de161}" ma:internalName="TaxCatchAll" ma:showField="CatchAllData" ma:web="168931df-3f45-4445-be76-105235143e5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168931df-3f45-4445-be76-105235143e52">
      <UserInfo>
        <DisplayName>CLDT Members</DisplayName>
        <AccountId>7</AccountId>
        <AccountType/>
      </UserInfo>
      <UserInfo>
        <DisplayName>Leonid Felikson</DisplayName>
        <AccountId>722</AccountId>
        <AccountType/>
      </UserInfo>
      <UserInfo>
        <DisplayName>Michelle Nguyen</DisplayName>
        <AccountId>3986</AccountId>
        <AccountType/>
      </UserInfo>
      <UserInfo>
        <DisplayName>Natalie Wang</DisplayName>
        <AccountId>7948</AccountId>
        <AccountType/>
      </UserInfo>
      <UserInfo>
        <DisplayName>Danielle Lynd</DisplayName>
        <AccountId>4194</AccountId>
        <AccountType/>
      </UserInfo>
      <UserInfo>
        <DisplayName>Chongyu Qu</DisplayName>
        <AccountId>4616</AccountId>
        <AccountType/>
      </UserInfo>
      <UserInfo>
        <DisplayName>Astrid Santiago</DisplayName>
        <AccountId>10364</AccountId>
        <AccountType/>
      </UserInfo>
    </SharedWithUsers>
    <lcf76f155ced4ddcb4097134ff3c332f xmlns="e3b5c32c-df6c-443f-b08b-73d85d62f2b5">
      <Terms xmlns="http://schemas.microsoft.com/office/infopath/2007/PartnerControls"/>
    </lcf76f155ced4ddcb4097134ff3c332f>
    <TaxCatchAll xmlns="168931df-3f45-4445-be76-105235143e52" xsi:nil="true"/>
    <Tag xmlns="e3b5c32c-df6c-443f-b08b-73d85d62f2b5" xsi:nil="true"/>
  </documentManagement>
</p:properties>
</file>

<file path=customXml/itemProps1.xml><?xml version="1.0" encoding="utf-8"?>
<ds:datastoreItem xmlns:ds="http://schemas.openxmlformats.org/officeDocument/2006/customXml" ds:itemID="{9F86639F-DCFB-4522-BCF4-E83D0301AAF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3b5c32c-df6c-443f-b08b-73d85d62f2b5"/>
    <ds:schemaRef ds:uri="168931df-3f45-4445-be76-105235143e5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A04465-0014-4D33-ABA2-D6924F11FEE0}">
  <ds:schemaRefs>
    <ds:schemaRef ds:uri="http://www.w3.org/XML/1998/namespace"/>
    <ds:schemaRef ds:uri="http://purl.org/dc/elements/1.1/"/>
    <ds:schemaRef ds:uri="http://purl.org/dc/terms/"/>
    <ds:schemaRef ds:uri="168931df-3f45-4445-be76-105235143e52"/>
    <ds:schemaRef ds:uri="e3b5c32c-df6c-443f-b08b-73d85d62f2b5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Electrical Flow Routing for LEO Satellite Constellations Project Proposal</Template>
  <TotalTime>14733</TotalTime>
  <Words>1138</Words>
  <Application>Microsoft Office PowerPoint</Application>
  <PresentationFormat>On-screen Show (16:9)</PresentationFormat>
  <Paragraphs>157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Electrical Flow Routing for LEO Satellite Constellations</vt:lpstr>
      <vt:lpstr>Problem Statement</vt:lpstr>
      <vt:lpstr>Core Hypothesis</vt:lpstr>
      <vt:lpstr>Not a new concept but a new application</vt:lpstr>
      <vt:lpstr>Multicasting and Bit error?</vt:lpstr>
      <vt:lpstr>The Circuit-Network Analogy</vt:lpstr>
      <vt:lpstr>Mathematical Foundation</vt:lpstr>
      <vt:lpstr>Algorithm Advantages</vt:lpstr>
      <vt:lpstr>Implementation Details</vt:lpstr>
      <vt:lpstr>Simulation Framework</vt:lpstr>
      <vt:lpstr>Performance Comparison</vt:lpstr>
      <vt:lpstr>Load Balancing Analysis</vt:lpstr>
      <vt:lpstr>Conclusion &amp; Future Work</vt:lpstr>
      <vt:lpstr>Thank you</vt:lpstr>
      <vt:lpstr>Copyright The Johns Hopkins University 2025. All rights reserved.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Nicholas Zayfman</dc:creator>
  <cp:lastModifiedBy>Nicholas Zayfman</cp:lastModifiedBy>
  <cp:revision>1</cp:revision>
  <dcterms:created xsi:type="dcterms:W3CDTF">2025-11-24T20:02:36Z</dcterms:created>
  <dcterms:modified xsi:type="dcterms:W3CDTF">2025-12-05T01:37:55Z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0x010100681B81209776AF40B8AAD3C366C78D42</vt:lpwstr>
  </property>
  <property fmtid="{D5CDD505-2E9C-101B-9397-08002B2CF9AE}" pid="3" name="MediaServiceImageTags">
    <vt:lpwstr/>
  </property>
</Properties>
</file>

<file path=docProps/thumbnail.jpeg>
</file>